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97" r:id="rId2"/>
    <p:sldId id="392" r:id="rId3"/>
    <p:sldId id="271" r:id="rId4"/>
    <p:sldId id="542" r:id="rId5"/>
    <p:sldId id="274" r:id="rId6"/>
    <p:sldId id="539" r:id="rId7"/>
    <p:sldId id="552" r:id="rId8"/>
    <p:sldId id="558" r:id="rId9"/>
    <p:sldId id="395" r:id="rId10"/>
    <p:sldId id="543" r:id="rId11"/>
    <p:sldId id="396" r:id="rId12"/>
    <p:sldId id="540" r:id="rId13"/>
    <p:sldId id="5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1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die White" initials="M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DE0"/>
    <a:srgbClr val="D8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299" autoAdjust="0"/>
  </p:normalViewPr>
  <p:slideViewPr>
    <p:cSldViewPr snapToGrid="0" snapToObjects="1">
      <p:cViewPr varScale="1">
        <p:scale>
          <a:sx n="61" d="100"/>
          <a:sy n="61" d="100"/>
        </p:scale>
        <p:origin x="788" y="48"/>
      </p:cViewPr>
      <p:guideLst>
        <p:guide orient="horz" pos="2160"/>
        <p:guide pos="73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4C0E-86E9-4BF7-95C5-B3EA09B7848C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117BA-2887-4599-8790-C3953DC6B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048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117BA-2887-4599-8790-C3953DC6B1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5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117BA-2887-4599-8790-C3953DC6B1D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522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88BCE-D0B3-46BA-8CBB-14CBC91AED0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147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88BCE-D0B3-46BA-8CBB-14CBC91AED0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837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Number of lesions (differentiates from the DET score </a:t>
            </a:r>
          </a:p>
          <a:p>
            <a:r>
              <a:rPr lang="en-GB" dirty="0"/>
              <a:t>Ulcer – differentiate from pressure ulceration known by TVN’s – unique to peristomal area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88BCE-D0B3-46BA-8CBB-14CBC91AED0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919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117BA-2887-4599-8790-C3953DC6B1D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02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58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3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725489" y="1636713"/>
            <a:ext cx="10741024" cy="4321175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_DateCustom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9E564AD4-C76D-4F33-BD52-5147B3B7B40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15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8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8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3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3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2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4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09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8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985653" y="1110345"/>
            <a:ext cx="11206348" cy="0"/>
          </a:xfrm>
          <a:prstGeom prst="line">
            <a:avLst/>
          </a:prstGeom>
          <a:ln w="12700" cap="sq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Logo 300 pale 2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24" y="4099001"/>
            <a:ext cx="5457600" cy="2574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656" y="151695"/>
            <a:ext cx="1418669" cy="799703"/>
          </a:xfrm>
          <a:prstGeom prst="rect">
            <a:avLst/>
          </a:prstGeom>
        </p:spPr>
      </p:pic>
      <p:pic>
        <p:nvPicPr>
          <p:cNvPr id="9" name="Picture 8"/>
          <p:cNvPicPr/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774"/>
            <a:ext cx="1080000" cy="698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06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9725" y="1183708"/>
            <a:ext cx="10632166" cy="4988365"/>
          </a:xfrm>
        </p:spPr>
        <p:txBody>
          <a:bodyPr anchor="ctr"/>
          <a:lstStyle/>
          <a:p>
            <a:r>
              <a:rPr lang="en-US" sz="4000" b="1" dirty="0">
                <a:solidFill>
                  <a:srgbClr val="0070C0"/>
                </a:solidFill>
              </a:rPr>
              <a:t>Update on ASCN UK</a:t>
            </a:r>
          </a:p>
          <a:p>
            <a:r>
              <a:rPr lang="en-US" sz="4000" b="1" dirty="0">
                <a:solidFill>
                  <a:srgbClr val="0070C0"/>
                </a:solidFill>
              </a:rPr>
              <a:t>Skin Terminology Project </a:t>
            </a:r>
          </a:p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tool to increase the quality and accuracy in peristomal skin documentation  </a:t>
            </a:r>
            <a:endParaRPr lang="en-GB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4000" dirty="0">
              <a:solidFill>
                <a:srgbClr val="93ADE0"/>
              </a:solidFill>
            </a:endParaRPr>
          </a:p>
          <a:p>
            <a:endParaRPr lang="en-US" sz="800" dirty="0">
              <a:solidFill>
                <a:srgbClr val="93ADE0"/>
              </a:solidFill>
            </a:endParaRPr>
          </a:p>
          <a:p>
            <a:r>
              <a:rPr lang="en-US" sz="2800" b="1" dirty="0">
                <a:solidFill>
                  <a:srgbClr val="0070C0"/>
                </a:solidFill>
              </a:rPr>
              <a:t>Wendy Osborne &amp; Maddie White, 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Ben McDermott, Anna Boyles, 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Moira Evans; Rosie Callaghan, Dr. Calum Lyons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EF2098-AF86-41FF-8DB5-0136A483F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23" y="97978"/>
            <a:ext cx="1780374" cy="100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07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FAFB55-AAE1-47C1-B36F-8194EB2FA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92" y="58522"/>
            <a:ext cx="11035430" cy="679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98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793755" y="1383758"/>
            <a:ext cx="3477924" cy="2241117"/>
          </a:xfrm>
          <a:prstGeom prst="roundRect">
            <a:avLst/>
          </a:prstGeom>
          <a:solidFill>
            <a:srgbClr val="FCE0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17533"/>
            <a:ext cx="10972800" cy="1300105"/>
          </a:xfrm>
        </p:spPr>
        <p:txBody>
          <a:bodyPr/>
          <a:lstStyle/>
          <a:p>
            <a:r>
              <a:rPr lang="en-GB" sz="2800" b="1" dirty="0">
                <a:solidFill>
                  <a:schemeClr val="accent1"/>
                </a:solidFill>
                <a:latin typeface="Algerian" panose="04020705040A02060702" pitchFamily="82" charset="0"/>
              </a:rPr>
              <a:t> Peristomal  Skin Tool</a:t>
            </a:r>
            <a:br>
              <a:rPr lang="en-GB" sz="2800" b="1" dirty="0">
                <a:solidFill>
                  <a:schemeClr val="accent1"/>
                </a:solidFill>
                <a:latin typeface="Algerian" panose="04020705040A02060702" pitchFamily="82" charset="0"/>
              </a:rPr>
            </a:br>
            <a:r>
              <a:rPr lang="en-GB" sz="2800" b="1" dirty="0">
                <a:solidFill>
                  <a:schemeClr val="accent1"/>
                </a:solidFill>
                <a:latin typeface="Algerian" panose="04020705040A02060702" pitchFamily="82" charset="0"/>
              </a:rPr>
              <a:t> P.L.A.C.E.D. </a:t>
            </a:r>
            <a:endParaRPr lang="en-GB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283878" y="1047950"/>
            <a:ext cx="6656272" cy="2381050"/>
          </a:xfrm>
        </p:spPr>
        <p:txBody>
          <a:bodyPr/>
          <a:lstStyle/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P</a:t>
            </a:r>
            <a:r>
              <a:rPr lang="en-GB" sz="2000" b="1" dirty="0">
                <a:solidFill>
                  <a:schemeClr val="tx2"/>
                </a:solidFill>
              </a:rPr>
              <a:t>atient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skin lesion sensation by the patient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L</a:t>
            </a:r>
            <a:r>
              <a:rPr lang="en-GB" sz="2000" b="1" dirty="0">
                <a:solidFill>
                  <a:schemeClr val="tx2"/>
                </a:solidFill>
              </a:rPr>
              <a:t>ook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visual assessment of the peristomal skin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A</a:t>
            </a:r>
            <a:r>
              <a:rPr lang="en-GB" sz="2000" b="1" dirty="0">
                <a:solidFill>
                  <a:schemeClr val="tx2"/>
                </a:solidFill>
              </a:rPr>
              <a:t>rea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position &amp; size of the peristomal skin lesion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C</a:t>
            </a:r>
            <a:r>
              <a:rPr lang="en-GB" sz="2000" b="1" dirty="0">
                <a:solidFill>
                  <a:schemeClr val="tx2"/>
                </a:solidFill>
              </a:rPr>
              <a:t>olour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the colour of the peristomal skin lesion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E</a:t>
            </a:r>
            <a:r>
              <a:rPr lang="en-GB" sz="2000" b="1" dirty="0">
                <a:solidFill>
                  <a:schemeClr val="tx2"/>
                </a:solidFill>
              </a:rPr>
              <a:t>xtent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depth of the skin lesion 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D</a:t>
            </a:r>
            <a:r>
              <a:rPr lang="en-GB" sz="2000" b="1" dirty="0">
                <a:solidFill>
                  <a:schemeClr val="tx2"/>
                </a:solidFill>
              </a:rPr>
              <a:t>igit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the physical assessment of skin lesion  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376894"/>
              </p:ext>
            </p:extLst>
          </p:nvPr>
        </p:nvGraphicFramePr>
        <p:xfrm>
          <a:off x="793754" y="3875269"/>
          <a:ext cx="11146397" cy="2653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7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97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75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1916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Area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Other 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/>
                        <a:t>Mucocutaneous</a:t>
                      </a:r>
                      <a:r>
                        <a:rPr lang="en-GB" b="1" baseline="0" dirty="0"/>
                        <a:t> Junction</a:t>
                      </a:r>
                      <a:endParaRPr lang="en-GB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Peristomal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en-GB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under adhesive)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Parastomal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– (outside adhesive) </a:t>
                      </a:r>
                    </a:p>
                  </a:txBody>
                  <a:tcPr>
                    <a:solidFill>
                      <a:srgbClr val="94BC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/>
                        <a:t>Anywhere else </a:t>
                      </a:r>
                      <a:r>
                        <a:rPr lang="en-GB" b="0" dirty="0"/>
                        <a:t>(</a:t>
                      </a:r>
                      <a:r>
                        <a:rPr lang="en-GB" dirty="0"/>
                        <a:t>on the body) </a:t>
                      </a:r>
                    </a:p>
                  </a:txBody>
                  <a:tcPr>
                    <a:solidFill>
                      <a:srgbClr val="FCE0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224995" y="1354777"/>
            <a:ext cx="964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12oclock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3818" y="2194882"/>
            <a:ext cx="158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6259" y="2316608"/>
            <a:ext cx="245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76079" y="341180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6</a:t>
            </a:r>
          </a:p>
        </p:txBody>
      </p:sp>
      <p:sp>
        <p:nvSpPr>
          <p:cNvPr id="2" name="Oval 1"/>
          <p:cNvSpPr/>
          <p:nvPr/>
        </p:nvSpPr>
        <p:spPr>
          <a:xfrm>
            <a:off x="1054768" y="1632827"/>
            <a:ext cx="3021491" cy="17961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1360063" y="1802761"/>
            <a:ext cx="2495246" cy="145630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92D050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710C14FD-0359-4900-A633-B1CFA41E120F}"/>
              </a:ext>
            </a:extLst>
          </p:cNvPr>
          <p:cNvSpPr/>
          <p:nvPr/>
        </p:nvSpPr>
        <p:spPr>
          <a:xfrm>
            <a:off x="2182721" y="2134107"/>
            <a:ext cx="934378" cy="744280"/>
          </a:xfrm>
          <a:prstGeom prst="flowChartConnector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b="1" dirty="0"/>
              <a:t>STOMA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8CD3ED-4081-40A3-9E11-9D77B3F9547C}"/>
              </a:ext>
            </a:extLst>
          </p:cNvPr>
          <p:cNvSpPr txBox="1"/>
          <p:nvPr/>
        </p:nvSpPr>
        <p:spPr>
          <a:xfrm>
            <a:off x="172879" y="93843"/>
            <a:ext cx="3452963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Date:</a:t>
            </a:r>
          </a:p>
          <a:p>
            <a:r>
              <a:rPr lang="en-GB" sz="1400" dirty="0"/>
              <a:t>Patient Name :</a:t>
            </a:r>
          </a:p>
          <a:p>
            <a:r>
              <a:rPr lang="en-GB" sz="1400" dirty="0"/>
              <a:t>Nurse Name &amp; Signature </a:t>
            </a:r>
          </a:p>
          <a:p>
            <a:r>
              <a:rPr lang="en-GB" sz="1400" dirty="0"/>
              <a:t>Photo taken Y/N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35065E0-C8C6-48BC-A447-378530277E25}"/>
              </a:ext>
            </a:extLst>
          </p:cNvPr>
          <p:cNvSpPr/>
          <p:nvPr/>
        </p:nvSpPr>
        <p:spPr>
          <a:xfrm>
            <a:off x="4259323" y="3334657"/>
            <a:ext cx="3721849" cy="476682"/>
          </a:xfrm>
          <a:prstGeom prst="wedgeRectCallout">
            <a:avLst>
              <a:gd name="adj1" fmla="val -19772"/>
              <a:gd name="adj2" fmla="val 4886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Label all individual skin lesions on diagram</a:t>
            </a:r>
          </a:p>
        </p:txBody>
      </p:sp>
    </p:spTree>
    <p:extLst>
      <p:ext uri="{BB962C8B-B14F-4D97-AF65-F5344CB8AC3E}">
        <p14:creationId xmlns:p14="http://schemas.microsoft.com/office/powerpoint/2010/main" val="188637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itting, looking, close, person&#10;&#10;Description automatically generated">
            <a:extLst>
              <a:ext uri="{FF2B5EF4-FFF2-40B4-BE49-F238E27FC236}">
                <a16:creationId xmlns:a16="http://schemas.microsoft.com/office/drawing/2014/main" id="{4482024A-0C93-4A03-AF0B-F6C310C0F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640" y="104436"/>
            <a:ext cx="5781040" cy="373279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95045-6780-4AF6-B1CC-88BD1869E7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147AB-3D7A-4A66-AAE4-524D1C756B2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48ECA-4DDF-4E9D-8738-9874FDB4AE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/>
              <a:t>Page </a:t>
            </a:r>
            <a:fld id="{9E564AD4-C76D-4F33-BD52-5147B3B7B407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A6418-3843-403B-8300-D99B9EEE9476}"/>
              </a:ext>
            </a:extLst>
          </p:cNvPr>
          <p:cNvSpPr txBox="1"/>
          <p:nvPr/>
        </p:nvSpPr>
        <p:spPr>
          <a:xfrm>
            <a:off x="5479843" y="1726692"/>
            <a:ext cx="351997" cy="3053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24BC5A-D315-4838-98B5-F84A60311C6B}"/>
              </a:ext>
            </a:extLst>
          </p:cNvPr>
          <p:cNvSpPr txBox="1"/>
          <p:nvPr/>
        </p:nvSpPr>
        <p:spPr>
          <a:xfrm>
            <a:off x="4763283" y="2715225"/>
            <a:ext cx="351997" cy="3053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B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2521870-54D5-4F1E-BB5C-73EF65DFC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187149"/>
              </p:ext>
            </p:extLst>
          </p:nvPr>
        </p:nvGraphicFramePr>
        <p:xfrm>
          <a:off x="88952" y="3633833"/>
          <a:ext cx="12116844" cy="3055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3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6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1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68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337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7822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ZONE </a:t>
                      </a:r>
                    </a:p>
                    <a:p>
                      <a:pPr algn="ctr"/>
                      <a:r>
                        <a:rPr lang="en-GB" dirty="0"/>
                        <a:t>(MCJ /a/b/c)</a:t>
                      </a:r>
                    </a:p>
                    <a:p>
                      <a:r>
                        <a:rPr lang="en-GB" sz="900" dirty="0"/>
                        <a:t>specify and label all individual abnormalities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Other 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007">
                <a:tc>
                  <a:txBody>
                    <a:bodyPr/>
                    <a:lstStyle/>
                    <a:p>
                      <a:r>
                        <a:rPr lang="en-GB" b="1" dirty="0" err="1"/>
                        <a:t>Mucocutaneous</a:t>
                      </a:r>
                      <a:r>
                        <a:rPr lang="en-GB" b="1" baseline="0" dirty="0"/>
                        <a:t> Junction</a:t>
                      </a:r>
                      <a:endParaRPr lang="en-GB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989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a)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Peristomal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en-GB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under adhesive)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flat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Circumferential adjacent to stoma</a:t>
                      </a:r>
                    </a:p>
                    <a:p>
                      <a:r>
                        <a:rPr lang="en-GB" sz="1200" dirty="0"/>
                        <a:t>15mm 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Grey staining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intact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dry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735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b) Parastomal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– (outside adhesive) </a:t>
                      </a:r>
                    </a:p>
                  </a:txBody>
                  <a:tcPr>
                    <a:solidFill>
                      <a:srgbClr val="94BC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Flat</a:t>
                      </a:r>
                    </a:p>
                    <a:p>
                      <a:r>
                        <a:rPr lang="en-GB" sz="1200" dirty="0"/>
                        <a:t>dermatitis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6oclock on periphery of appliance</a:t>
                      </a:r>
                    </a:p>
                    <a:p>
                      <a:r>
                        <a:rPr lang="en-GB" sz="1200" dirty="0"/>
                        <a:t>2cm x 5cm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Erythema - blanching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dry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114">
                <a:tc>
                  <a:txBody>
                    <a:bodyPr/>
                    <a:lstStyle/>
                    <a:p>
                      <a:r>
                        <a:rPr lang="en-GB" b="1" dirty="0"/>
                        <a:t>c) Anywhere else </a:t>
                      </a:r>
                      <a:r>
                        <a:rPr lang="en-GB" b="0" dirty="0"/>
                        <a:t>(</a:t>
                      </a:r>
                      <a:r>
                        <a:rPr lang="en-GB" dirty="0"/>
                        <a:t>on the body) </a:t>
                      </a:r>
                    </a:p>
                  </a:txBody>
                  <a:tcPr>
                    <a:solidFill>
                      <a:srgbClr val="FCE0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18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870A8C-6B18-4A8C-B892-DD9A82FB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556" y="298755"/>
            <a:ext cx="10592844" cy="1143000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 The key message is -  describe </a:t>
            </a:r>
            <a:r>
              <a:rPr lang="en-GB" b="1" dirty="0">
                <a:solidFill>
                  <a:srgbClr val="0070C0"/>
                </a:solidFill>
              </a:rPr>
              <a:t>what you see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E9029-487C-4AD4-8F08-253318487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3501" y="1277655"/>
            <a:ext cx="6739003" cy="507304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dirty="0"/>
              <a:t>Capture and document </a:t>
            </a:r>
            <a:r>
              <a:rPr lang="en-GB" dirty="0">
                <a:solidFill>
                  <a:srgbClr val="0070C0"/>
                </a:solidFill>
              </a:rPr>
              <a:t>what you see </a:t>
            </a:r>
            <a:r>
              <a:rPr lang="en-GB" dirty="0"/>
              <a:t>-  </a:t>
            </a:r>
            <a:r>
              <a:rPr lang="en-GB" b="1" dirty="0">
                <a:solidFill>
                  <a:srgbClr val="0070C0"/>
                </a:solidFill>
              </a:rPr>
              <a:t>BEFORE</a:t>
            </a:r>
            <a:r>
              <a:rPr lang="en-GB" dirty="0"/>
              <a:t> you identify cause and treatment 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/>
              <a:t>Promote effective communication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Encourage consistency &amp; standardisation of terminology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Support your clinical judgements, critical thinking &amp; decision making</a:t>
            </a:r>
          </a:p>
          <a:p>
            <a:pPr marL="300038" lvl="1" indent="0">
              <a:buNone/>
            </a:pPr>
            <a:endParaRPr lang="en-GB" dirty="0"/>
          </a:p>
          <a:p>
            <a:pPr lvl="1"/>
            <a:r>
              <a:rPr lang="en-GB" dirty="0"/>
              <a:t>Clearly document skin abnormality and demonstrate effectiveness to treatment</a:t>
            </a:r>
          </a:p>
          <a:p>
            <a:pPr marL="342900" lvl="1" indent="0">
              <a:buNone/>
            </a:pPr>
            <a:endParaRPr lang="en-GB" dirty="0"/>
          </a:p>
          <a:p>
            <a:pPr lvl="1"/>
            <a:r>
              <a:rPr lang="en-GB" dirty="0"/>
              <a:t>Add value to your Skin scoring tool</a:t>
            </a:r>
          </a:p>
          <a:p>
            <a:pPr lvl="1"/>
            <a:endParaRPr lang="en-GB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D39632-A6C4-4700-8633-AC5E6763F1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79705" y="3814175"/>
            <a:ext cx="3662930" cy="23097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ABCF8-1FF4-46C9-93E7-617104556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570" y="1542027"/>
            <a:ext cx="2093929" cy="174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3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870A8C-6B18-4A8C-B892-DD9A82FB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88" y="387302"/>
            <a:ext cx="10843364" cy="1143000"/>
          </a:xfrm>
        </p:spPr>
        <p:txBody>
          <a:bodyPr/>
          <a:lstStyle/>
          <a:p>
            <a:r>
              <a:rPr lang="en-US" sz="3200" dirty="0">
                <a:solidFill>
                  <a:srgbClr val="0067BB"/>
                </a:solidFill>
              </a:rPr>
              <a:t>How do you document your peristomal assessment? 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E9029-487C-4AD4-8F08-253318487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3976" y="1901607"/>
            <a:ext cx="5688773" cy="368956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What we identified was: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The cause of the skin condition was documented but omitted the appearance of skin damage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No consistent structured approach was evident</a:t>
            </a:r>
          </a:p>
          <a:p>
            <a:r>
              <a:rPr lang="en-GB" sz="2000" dirty="0"/>
              <a:t>The use of a skin tool provides an excellent overall assessment of the skin condition over time </a:t>
            </a:r>
          </a:p>
          <a:p>
            <a:pPr>
              <a:lnSpc>
                <a:spcPct val="200000"/>
              </a:lnSpc>
            </a:pPr>
            <a:endParaRPr lang="en-GB" sz="700" dirty="0"/>
          </a:p>
          <a:p>
            <a:r>
              <a:rPr lang="en-GB" sz="2000" dirty="0"/>
              <a:t>Limited representation for different areas of peristomal skin damage ?</a:t>
            </a:r>
          </a:p>
          <a:p>
            <a:pPr lvl="1"/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48ECF56-5853-4380-8875-95A3A05738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89733" y="4233878"/>
            <a:ext cx="4559760" cy="24049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A close up of a tattoo&#10;&#10;Description automatically generated">
            <a:extLst>
              <a:ext uri="{FF2B5EF4-FFF2-40B4-BE49-F238E27FC236}">
                <a16:creationId xmlns:a16="http://schemas.microsoft.com/office/drawing/2014/main" id="{8D20909D-579C-4980-A54E-FEF55484A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732" y="1364461"/>
            <a:ext cx="4492668" cy="266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1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49E07-1C63-4203-A6FD-A8AE31089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D3666"/>
                </a:solidFill>
              </a:rPr>
              <a:t>THE CHALLENGES HIGHLIGHTED 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CB1AA-EBB3-4221-A4EF-67BA531CE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6427304" cy="41976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Subjectivity of observations </a:t>
            </a:r>
          </a:p>
          <a:p>
            <a:pPr>
              <a:lnSpc>
                <a:spcPct val="150000"/>
              </a:lnSpc>
            </a:pPr>
            <a:r>
              <a:rPr lang="en-GB" dirty="0"/>
              <a:t>Variability &amp; inconsistency in terminology</a:t>
            </a:r>
          </a:p>
          <a:p>
            <a:r>
              <a:rPr lang="en-GB" dirty="0"/>
              <a:t>The need to manage &amp; monitor the status of peristomal skin </a:t>
            </a:r>
          </a:p>
          <a:p>
            <a:r>
              <a:rPr lang="en-GB" dirty="0"/>
              <a:t>Lack of reliable peristomal skin assessment tools</a:t>
            </a:r>
          </a:p>
          <a:p>
            <a:r>
              <a:rPr lang="en-GB" dirty="0"/>
              <a:t>How we quantify skin damage</a:t>
            </a:r>
          </a:p>
          <a:p>
            <a:r>
              <a:rPr lang="en-GB" dirty="0"/>
              <a:t>Complex chemical, physical and pathological processes</a:t>
            </a:r>
          </a:p>
          <a:p>
            <a:r>
              <a:rPr lang="en-GB" dirty="0"/>
              <a:t>Interconnected aetiology</a:t>
            </a:r>
          </a:p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99B680-37A8-4C04-83F6-F377F712EA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r="5" b="7387"/>
          <a:stretch/>
        </p:blipFill>
        <p:spPr>
          <a:xfrm>
            <a:off x="7268818" y="1798984"/>
            <a:ext cx="4359965" cy="36277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621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870A8C-6B18-4A8C-B892-DD9A82FB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556" y="298755"/>
            <a:ext cx="10592844" cy="1143000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 It is important to document </a:t>
            </a:r>
            <a:r>
              <a:rPr lang="en-GB" b="1" dirty="0">
                <a:solidFill>
                  <a:srgbClr val="0070C0"/>
                </a:solidFill>
              </a:rPr>
              <a:t>what you see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E9029-487C-4AD4-8F08-253318487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3501" y="1277655"/>
            <a:ext cx="8240006" cy="507304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 dirty="0"/>
              <a:t>This is the first part of your peristomal skin assessment -  capturing and documenting what you see </a:t>
            </a:r>
            <a:r>
              <a:rPr lang="en-GB" b="1" dirty="0">
                <a:solidFill>
                  <a:srgbClr val="0070C0"/>
                </a:solidFill>
              </a:rPr>
              <a:t>BEFORE</a:t>
            </a:r>
            <a:r>
              <a:rPr lang="en-GB" dirty="0"/>
              <a:t> you go into cause and treatment</a:t>
            </a:r>
          </a:p>
          <a:p>
            <a:endParaRPr lang="en-GB" dirty="0"/>
          </a:p>
          <a:p>
            <a:r>
              <a:rPr lang="en-GB" b="1" dirty="0">
                <a:solidFill>
                  <a:srgbClr val="0070C0"/>
                </a:solidFill>
              </a:rPr>
              <a:t>Why is this important </a:t>
            </a:r>
            <a:r>
              <a:rPr lang="en-GB" dirty="0"/>
              <a:t>?</a:t>
            </a:r>
          </a:p>
          <a:p>
            <a:pPr lvl="1"/>
            <a:r>
              <a:rPr lang="en-GB" sz="1600" dirty="0"/>
              <a:t>Promote effective communication through the quality of your documentation </a:t>
            </a:r>
          </a:p>
          <a:p>
            <a:pPr lvl="1"/>
            <a:endParaRPr lang="en-GB" sz="1600" dirty="0"/>
          </a:p>
          <a:p>
            <a:pPr lvl="1"/>
            <a:r>
              <a:rPr lang="en-GB" sz="1600" dirty="0"/>
              <a:t>Encourage consistency of terminology between us as specialists and promote accuracy in the interpretation of our observations</a:t>
            </a:r>
          </a:p>
          <a:p>
            <a:pPr lvl="1"/>
            <a:endParaRPr lang="en-GB" sz="1600" dirty="0"/>
          </a:p>
          <a:p>
            <a:pPr lvl="1"/>
            <a:r>
              <a:rPr lang="en-GB" sz="1600" dirty="0"/>
              <a:t>Supports clinical judgements, critical thinking &amp; decision making based on your assessment</a:t>
            </a:r>
          </a:p>
          <a:p>
            <a:pPr marL="300038" lvl="1" indent="0">
              <a:buNone/>
            </a:pPr>
            <a:endParaRPr lang="en-GB" sz="1600" dirty="0"/>
          </a:p>
          <a:p>
            <a:pPr lvl="1"/>
            <a:r>
              <a:rPr lang="en-GB" sz="1600" dirty="0"/>
              <a:t>Clearly document skin abnormality and demonstrate effectiveness to treatment</a:t>
            </a:r>
          </a:p>
          <a:p>
            <a:pPr marL="300038" lvl="1" indent="0">
              <a:buNone/>
            </a:pPr>
            <a:endParaRPr lang="en-GB" sz="1600" dirty="0"/>
          </a:p>
          <a:p>
            <a:pPr lvl="1"/>
            <a:r>
              <a:rPr lang="en-GB" sz="1600" dirty="0"/>
              <a:t>Promote standardisation of how we as a professional body document our assessments</a:t>
            </a:r>
          </a:p>
          <a:p>
            <a:pPr lvl="1"/>
            <a:endParaRPr lang="en-GB" sz="1600" dirty="0"/>
          </a:p>
          <a:p>
            <a:pPr lvl="1"/>
            <a:r>
              <a:rPr lang="en-GB" sz="1600" dirty="0"/>
              <a:t>This documentation adds value for your Skin scoring tool  </a:t>
            </a:r>
          </a:p>
          <a:p>
            <a:pPr lvl="1"/>
            <a:endParaRPr lang="en-GB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D39632-A6C4-4700-8633-AC5E6763F1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727583" y="1222449"/>
            <a:ext cx="2258893" cy="23097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ADA53D-8AB3-48CF-9683-9A174077D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583" y="3764713"/>
            <a:ext cx="2393622" cy="2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1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820D-1D61-4EF2-8979-E7E679F3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D3666"/>
                </a:solidFill>
              </a:rPr>
              <a:t>SAY (Document) WHAT YOU SEE 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648B7-C064-48CC-9184-D60672818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8070573" cy="4906616"/>
          </a:xfrm>
          <a:solidFill>
            <a:schemeClr val="bg1">
              <a:lumMod val="95000"/>
            </a:schemeClr>
          </a:solidFill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4533" dirty="0"/>
              <a:t>Capture and document what is visually observed </a:t>
            </a:r>
            <a:r>
              <a:rPr lang="en-US" sz="4800" b="1" dirty="0">
                <a:solidFill>
                  <a:srgbClr val="007CB6"/>
                </a:solidFill>
              </a:rPr>
              <a:t>BEFORE </a:t>
            </a:r>
            <a:r>
              <a:rPr lang="en-GB" sz="4533" dirty="0"/>
              <a:t>scoring, considering the cause, classifying and deciding on management/ treatment </a:t>
            </a:r>
          </a:p>
          <a:p>
            <a:endParaRPr lang="en-GB" sz="4533" dirty="0"/>
          </a:p>
          <a:p>
            <a:pPr marL="0" indent="0">
              <a:buNone/>
            </a:pPr>
            <a:r>
              <a:rPr lang="en-US" sz="5067" b="1" dirty="0">
                <a:solidFill>
                  <a:srgbClr val="007CB6"/>
                </a:solidFill>
              </a:rPr>
              <a:t>Why is this important ? </a:t>
            </a:r>
            <a:endParaRPr lang="en-GB" sz="5067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GB" sz="4533" dirty="0"/>
              <a:t>Clearly document visual skin abnormality at the start of the assessment so that effectiveness to treatment can be identified and monitored</a:t>
            </a:r>
          </a:p>
          <a:p>
            <a:pPr lvl="1">
              <a:spcBef>
                <a:spcPts val="0"/>
              </a:spcBef>
            </a:pPr>
            <a:endParaRPr lang="en-GB" sz="4533" dirty="0"/>
          </a:p>
          <a:p>
            <a:pPr lvl="1">
              <a:spcBef>
                <a:spcPts val="0"/>
              </a:spcBef>
            </a:pPr>
            <a:r>
              <a:rPr lang="en-GB" sz="4533" dirty="0"/>
              <a:t>Support clinical judgements and decisions based on your assessment</a:t>
            </a:r>
          </a:p>
          <a:p>
            <a:pPr lvl="1">
              <a:spcBef>
                <a:spcPts val="0"/>
              </a:spcBef>
            </a:pPr>
            <a:endParaRPr lang="en-GB" sz="4533" dirty="0"/>
          </a:p>
          <a:p>
            <a:pPr lvl="1">
              <a:spcBef>
                <a:spcPts val="0"/>
              </a:spcBef>
            </a:pPr>
            <a:r>
              <a:rPr lang="en-GB" sz="4533" dirty="0"/>
              <a:t>Promote effective communication through the quality of documentation </a:t>
            </a:r>
          </a:p>
          <a:p>
            <a:pPr marL="400041" lvl="1" indent="0">
              <a:spcBef>
                <a:spcPts val="0"/>
              </a:spcBef>
              <a:buNone/>
            </a:pPr>
            <a:endParaRPr lang="en-GB" sz="4533" dirty="0"/>
          </a:p>
          <a:p>
            <a:pPr lvl="1">
              <a:spcBef>
                <a:spcPts val="0"/>
              </a:spcBef>
            </a:pPr>
            <a:r>
              <a:rPr lang="en-GB" sz="4533" dirty="0"/>
              <a:t>Promote standardisation of how we as a professional body document our assessments</a:t>
            </a:r>
          </a:p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126FA8-6445-43B0-A00E-73D49FF065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197008" y="2701160"/>
            <a:ext cx="2311453" cy="22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5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AE5B9-8991-42A6-9608-2AC1030FC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Use of an acronym to prompt you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1FDBD-6E11-41C1-80DF-6B5CF8210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1184" y="1417638"/>
            <a:ext cx="3746805" cy="284544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1800" dirty="0"/>
              <a:t>To assist guiding and enabling succinct documentation</a:t>
            </a:r>
          </a:p>
          <a:p>
            <a:endParaRPr lang="en-GB" sz="1800" dirty="0"/>
          </a:p>
          <a:p>
            <a:r>
              <a:rPr lang="en-GB" sz="1800" dirty="0"/>
              <a:t>To capture exactly the condition of the skin as seen on visual assessment</a:t>
            </a:r>
          </a:p>
          <a:p>
            <a:endParaRPr lang="en-GB" sz="1800" dirty="0"/>
          </a:p>
          <a:p>
            <a:r>
              <a:rPr lang="en-GB" sz="1800" dirty="0"/>
              <a:t>This is not a diagnostic tool it is an aide memoire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FE165-3379-4181-9EE2-CAABBDD8B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6844" y="1600203"/>
            <a:ext cx="7018638" cy="3972693"/>
          </a:xfrm>
          <a:ln w="38100">
            <a:solidFill>
              <a:srgbClr val="0070C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GB" sz="3600" b="1" dirty="0">
                <a:solidFill>
                  <a:schemeClr val="accent1"/>
                </a:solidFill>
                <a:latin typeface="Algerian" panose="04020705040A02060702" pitchFamily="82" charset="0"/>
              </a:rPr>
              <a:t>P.L.A.C.E.D</a:t>
            </a:r>
          </a:p>
          <a:p>
            <a:pPr marL="300038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solidFill>
                  <a:schemeClr val="accent1"/>
                </a:solidFill>
              </a:rPr>
              <a:t>P</a:t>
            </a:r>
            <a:r>
              <a:rPr lang="en-GB" sz="2000" b="1" dirty="0">
                <a:solidFill>
                  <a:schemeClr val="tx2"/>
                </a:solidFill>
              </a:rPr>
              <a:t>atient 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skin lesion sensation by the patient</a:t>
            </a:r>
          </a:p>
          <a:p>
            <a:pPr marL="300038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solidFill>
                  <a:schemeClr val="accent1"/>
                </a:solidFill>
              </a:rPr>
              <a:t>L</a:t>
            </a:r>
            <a:r>
              <a:rPr lang="en-GB" sz="2000" b="1" dirty="0">
                <a:solidFill>
                  <a:schemeClr val="tx2"/>
                </a:solidFill>
              </a:rPr>
              <a:t>ook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	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visual assessment of the peristomal skin</a:t>
            </a:r>
          </a:p>
          <a:p>
            <a:pPr marL="300038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solidFill>
                  <a:schemeClr val="accent1"/>
                </a:solidFill>
              </a:rPr>
              <a:t>A</a:t>
            </a:r>
            <a:r>
              <a:rPr lang="en-GB" sz="2000" b="1" dirty="0">
                <a:solidFill>
                  <a:schemeClr val="tx2"/>
                </a:solidFill>
              </a:rPr>
              <a:t>rea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position &amp; size of the peristomal skin lesion</a:t>
            </a:r>
          </a:p>
          <a:p>
            <a:pPr marL="300038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solidFill>
                  <a:schemeClr val="accent1"/>
                </a:solidFill>
              </a:rPr>
              <a:t>C</a:t>
            </a:r>
            <a:r>
              <a:rPr lang="en-GB" sz="2000" b="1" dirty="0">
                <a:solidFill>
                  <a:schemeClr val="tx2"/>
                </a:solidFill>
              </a:rPr>
              <a:t>olour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the colour of the peristomal skin lesion</a:t>
            </a:r>
          </a:p>
          <a:p>
            <a:pPr marL="300038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solidFill>
                  <a:schemeClr val="accent1"/>
                </a:solidFill>
              </a:rPr>
              <a:t>E</a:t>
            </a:r>
            <a:r>
              <a:rPr lang="en-GB" sz="2000" b="1" dirty="0">
                <a:solidFill>
                  <a:schemeClr val="tx2"/>
                </a:solidFill>
              </a:rPr>
              <a:t>xtent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depth of the skin lesion </a:t>
            </a:r>
          </a:p>
          <a:p>
            <a:pPr marL="300038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solidFill>
                  <a:schemeClr val="accent1"/>
                </a:solidFill>
              </a:rPr>
              <a:t>D</a:t>
            </a:r>
            <a:r>
              <a:rPr lang="en-GB" sz="2000" b="1" dirty="0">
                <a:solidFill>
                  <a:schemeClr val="tx2"/>
                </a:solidFill>
              </a:rPr>
              <a:t>igit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the physical assessment of skin lesion 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0EDFA6-B24B-4F91-8EB7-180E1F01E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446" y="4689224"/>
            <a:ext cx="2474280" cy="176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3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B6A1474-36F3-491F-A705-77E2712BECFF}"/>
              </a:ext>
            </a:extLst>
          </p:cNvPr>
          <p:cNvSpPr txBox="1"/>
          <p:nvPr/>
        </p:nvSpPr>
        <p:spPr>
          <a:xfrm>
            <a:off x="3467101" y="6485624"/>
            <a:ext cx="4991100" cy="2504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00" b="1" dirty="0">
                <a:solidFill>
                  <a:srgbClr val="FF0000"/>
                </a:solidFill>
              </a:rPr>
              <a:t>*ulcer – risk of ulceration even when skin intact  </a:t>
            </a:r>
            <a:endParaRPr lang="en-GB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487C672-762E-4712-AE20-11A266A0664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7109" y="94455"/>
          <a:ext cx="11488300" cy="6388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800">
                  <a:extLst>
                    <a:ext uri="{9D8B030D-6E8A-4147-A177-3AD203B41FA5}">
                      <a16:colId xmlns:a16="http://schemas.microsoft.com/office/drawing/2014/main" val="2412302533"/>
                    </a:ext>
                  </a:extLst>
                </a:gridCol>
                <a:gridCol w="10183500">
                  <a:extLst>
                    <a:ext uri="{9D8B030D-6E8A-4147-A177-3AD203B41FA5}">
                      <a16:colId xmlns:a16="http://schemas.microsoft.com/office/drawing/2014/main" val="904702530"/>
                    </a:ext>
                  </a:extLst>
                </a:gridCol>
              </a:tblGrid>
              <a:tr h="419741">
                <a:tc>
                  <a:txBody>
                    <a:bodyPr/>
                    <a:lstStyle/>
                    <a:p>
                      <a:r>
                        <a:rPr lang="en-GB" sz="1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P.L.A.C.E.D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b="1" dirty="0">
                          <a:solidFill>
                            <a:schemeClr val="bg1"/>
                          </a:solidFill>
                          <a:latin typeface="+mj-lt"/>
                        </a:rPr>
                        <a:t>Peristomal  Skin Tool prompts for structure and consistency in descriptions </a:t>
                      </a:r>
                      <a:endParaRPr lang="en-GB" sz="2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264495"/>
                  </a:ext>
                </a:extLst>
              </a:tr>
              <a:tr h="593816">
                <a:tc>
                  <a:txBody>
                    <a:bodyPr/>
                    <a:lstStyle/>
                    <a:p>
                      <a:pPr marL="0" lvl="1" indent="0">
                        <a:spcBef>
                          <a:spcPts val="0"/>
                        </a:spcBef>
                        <a:buNone/>
                      </a:pPr>
                      <a:r>
                        <a:rPr lang="en-GB" sz="2400" b="1" dirty="0">
                          <a:solidFill>
                            <a:srgbClr val="0070C0"/>
                          </a:solidFill>
                        </a:rPr>
                        <a:t>P</a:t>
                      </a:r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atient 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>
                          <a:solidFill>
                            <a:schemeClr val="tx1"/>
                          </a:solidFill>
                        </a:rPr>
                        <a:t>Describe skin lesion sensation by the patient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None; itchy;  painful;  burning; tingly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258240"/>
                  </a:ext>
                </a:extLst>
              </a:tr>
              <a:tr h="179832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0070C0"/>
                          </a:solidFill>
                        </a:rPr>
                        <a:t>L</a:t>
                      </a:r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ook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u="sng" dirty="0">
                          <a:solidFill>
                            <a:schemeClr val="tx1"/>
                          </a:solidFill>
                        </a:rPr>
                        <a:t>Describe visual assessment of the peristomal skin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600" b="1" dirty="0"/>
                        <a:t>Total number of lesions</a:t>
                      </a:r>
                      <a:r>
                        <a:rPr lang="en-GB" sz="1600" b="0" i="0" baseline="0" dirty="0"/>
                        <a:t> </a:t>
                      </a:r>
                      <a:r>
                        <a:rPr lang="en-GB" sz="1600" b="0" i="0" dirty="0"/>
                        <a:t>– sporadic; one area </a:t>
                      </a:r>
                      <a:r>
                        <a:rPr lang="en-GB" sz="1600" b="1" i="0" dirty="0"/>
                        <a:t> </a:t>
                      </a:r>
                      <a:r>
                        <a:rPr lang="en-GB" sz="1600" b="0" i="0" dirty="0"/>
                        <a:t>(</a:t>
                      </a:r>
                      <a:r>
                        <a:rPr lang="en-GB" sz="1600" b="0" dirty="0"/>
                        <a:t>describe each one)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dirty="0"/>
                        <a:t>Flat</a:t>
                      </a:r>
                      <a:r>
                        <a:rPr lang="en-GB" sz="1600" dirty="0"/>
                        <a:t> – rash;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dermatitis </a:t>
                      </a:r>
                      <a:r>
                        <a:rPr lang="en-GB" sz="1600" i="0" dirty="0"/>
                        <a:t>(</a:t>
                      </a:r>
                      <a:r>
                        <a:rPr lang="en-GB" sz="1600" i="1" dirty="0"/>
                        <a:t>skin inflammation</a:t>
                      </a:r>
                      <a:r>
                        <a:rPr lang="en-GB" sz="1600" i="0" dirty="0"/>
                        <a:t>)</a:t>
                      </a:r>
                      <a:endParaRPr lang="en-GB" sz="1600" i="0" dirty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dirty="0"/>
                        <a:t>Raised </a:t>
                      </a:r>
                      <a:r>
                        <a:rPr lang="en-GB" sz="1600" dirty="0"/>
                        <a:t>– rash;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over-granulation;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dermatitis;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plaque;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water logged (</a:t>
                      </a:r>
                      <a:r>
                        <a:rPr lang="en-GB" sz="1600" i="1" dirty="0"/>
                        <a:t>macerated and oedematous</a:t>
                      </a:r>
                      <a:r>
                        <a:rPr lang="en-GB" sz="1600" dirty="0"/>
                        <a:t>); fluid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filled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(</a:t>
                      </a:r>
                      <a:r>
                        <a:rPr lang="en-GB" sz="1600" i="1" dirty="0"/>
                        <a:t>blister</a:t>
                      </a:r>
                      <a:r>
                        <a:rPr lang="en-GB" sz="1600" dirty="0"/>
                        <a:t>);</a:t>
                      </a:r>
                      <a:r>
                        <a:rPr lang="en-GB" sz="1600" baseline="0" dirty="0"/>
                        <a:t> p</a:t>
                      </a:r>
                      <a:r>
                        <a:rPr lang="en-GB" sz="1600" dirty="0"/>
                        <a:t>apules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Depressed</a:t>
                      </a:r>
                      <a:r>
                        <a:rPr lang="en-GB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*ulcer  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Skin tear;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prominent veins; d</a:t>
                      </a:r>
                      <a:r>
                        <a:rPr lang="en-GB" sz="1600" b="0" dirty="0"/>
                        <a:t>efined or ill-defined edges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81048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rea</a:t>
                      </a:r>
                      <a:r>
                        <a:rPr lang="en-GB" sz="24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>
                          <a:solidFill>
                            <a:schemeClr val="tx1"/>
                          </a:solidFill>
                        </a:rPr>
                        <a:t>Describe position and size of the peristomal skin lesion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dirty="0"/>
                        <a:t>(use clock face to describe)</a:t>
                      </a:r>
                      <a:endParaRPr lang="en-GB" sz="16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1" dirty="0"/>
                        <a:t>Position </a:t>
                      </a:r>
                      <a:r>
                        <a:rPr lang="en-GB" sz="1600" dirty="0"/>
                        <a:t>– circumferential; mucocutaneous junction; peristomal (</a:t>
                      </a:r>
                      <a:r>
                        <a:rPr lang="en-GB" sz="1600" i="1" dirty="0"/>
                        <a:t>under adhesive</a:t>
                      </a:r>
                      <a:r>
                        <a:rPr lang="en-GB" sz="1600" dirty="0"/>
                        <a:t>), parastomal (</a:t>
                      </a:r>
                      <a:r>
                        <a:rPr lang="en-GB" sz="1600" i="1" dirty="0"/>
                        <a:t>periphery of appliance</a:t>
                      </a:r>
                      <a:r>
                        <a:rPr lang="en-GB" sz="1600" dirty="0"/>
                        <a:t>)                    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1" dirty="0"/>
                        <a:t>Measure size </a:t>
                      </a:r>
                      <a:r>
                        <a:rPr lang="en-GB" sz="1600" dirty="0"/>
                        <a:t>– top</a:t>
                      </a:r>
                      <a:r>
                        <a:rPr lang="en-GB" sz="1600" baseline="0" dirty="0"/>
                        <a:t> to bottom and left to right</a:t>
                      </a:r>
                      <a:r>
                        <a:rPr lang="en-GB" sz="1600" dirty="0"/>
                        <a:t> (mm)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579948"/>
                  </a:ext>
                </a:extLst>
              </a:tr>
              <a:tr h="82872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0070C0"/>
                          </a:solidFill>
                        </a:rPr>
                        <a:t>C</a:t>
                      </a:r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olour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600" b="1" u="sng" dirty="0">
                          <a:solidFill>
                            <a:schemeClr val="tx1"/>
                          </a:solidFill>
                        </a:rPr>
                        <a:t>Describe the colour of the peristomal skin lesion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Normal (compared to abdomen);</a:t>
                      </a:r>
                      <a:r>
                        <a:rPr lang="en-GB" sz="1600" baseline="0" dirty="0"/>
                        <a:t> r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ed; s</a:t>
                      </a:r>
                      <a:r>
                        <a:rPr lang="en-GB" sz="1600" dirty="0"/>
                        <a:t>hiny;</a:t>
                      </a:r>
                      <a:r>
                        <a:rPr lang="en-GB" sz="1600" baseline="0" dirty="0"/>
                        <a:t> h</a:t>
                      </a:r>
                      <a:r>
                        <a:rPr lang="en-GB" sz="1600" dirty="0"/>
                        <a:t>yperpigmentation; grey;</a:t>
                      </a:r>
                      <a:r>
                        <a:rPr lang="en-GB" sz="1600" baseline="0" dirty="0"/>
                        <a:t> b</a:t>
                      </a:r>
                      <a:r>
                        <a:rPr lang="en-GB" sz="1600" dirty="0"/>
                        <a:t>ruising; blue/purple; translucent; white; yellow/green; black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55174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0070C0"/>
                          </a:solidFill>
                        </a:rPr>
                        <a:t>E</a:t>
                      </a:r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xtent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GB" sz="1600" b="1" u="sng" dirty="0">
                          <a:solidFill>
                            <a:schemeClr val="tx1"/>
                          </a:solidFill>
                        </a:rPr>
                        <a:t>Describe depth of the skin lesion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Intact;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erythema (blanching or n</a:t>
                      </a:r>
                      <a:r>
                        <a:rPr lang="en-GB" sz="1600" dirty="0"/>
                        <a:t>on-blanching)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/>
                        <a:t>E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pidermal excoriation </a:t>
                      </a:r>
                      <a:r>
                        <a:rPr lang="en-GB" sz="1600" i="1" dirty="0">
                          <a:solidFill>
                            <a:schemeClr val="tx1"/>
                          </a:solidFill>
                        </a:rPr>
                        <a:t>(skin lesion no bleeding</a:t>
                      </a:r>
                      <a:r>
                        <a:rPr lang="en-GB" sz="1600" i="0" dirty="0">
                          <a:solidFill>
                            <a:schemeClr val="tx1"/>
                          </a:solidFill>
                        </a:rPr>
                        <a:t>);</a:t>
                      </a:r>
                      <a:r>
                        <a:rPr lang="en-GB" sz="1600" i="0" baseline="0" dirty="0">
                          <a:solidFill>
                            <a:schemeClr val="tx1"/>
                          </a:solidFill>
                        </a:rPr>
                        <a:t> d</a:t>
                      </a:r>
                      <a:r>
                        <a:rPr lang="en-GB" sz="1600" i="0" dirty="0">
                          <a:solidFill>
                            <a:schemeClr val="tx1"/>
                          </a:solidFill>
                        </a:rPr>
                        <a:t>ermal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excoriation </a:t>
                      </a:r>
                      <a:r>
                        <a:rPr lang="en-GB" sz="1600" i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GB" sz="1600" i="1" dirty="0">
                          <a:solidFill>
                            <a:schemeClr val="tx1"/>
                          </a:solidFill>
                        </a:rPr>
                        <a:t>bleeding skin lesion</a:t>
                      </a:r>
                      <a:r>
                        <a:rPr lang="en-GB" sz="1600" i="0" dirty="0">
                          <a:solidFill>
                            <a:schemeClr val="tx1"/>
                          </a:solidFill>
                        </a:rPr>
                        <a:t>);</a:t>
                      </a:r>
                      <a:r>
                        <a:rPr lang="en-GB" sz="1600" i="1" baseline="0" dirty="0">
                          <a:solidFill>
                            <a:schemeClr val="tx1"/>
                          </a:solidFill>
                        </a:rPr>
                        <a:t> s</a:t>
                      </a:r>
                      <a:r>
                        <a:rPr lang="en-GB" sz="1600" i="0" dirty="0">
                          <a:solidFill>
                            <a:schemeClr val="tx1"/>
                          </a:solidFill>
                        </a:rPr>
                        <a:t>ubcutaneous layer visible; </a:t>
                      </a:r>
                      <a:r>
                        <a:rPr lang="en-GB" sz="1600" b="1" i="0" dirty="0">
                          <a:solidFill>
                            <a:srgbClr val="FF0000"/>
                          </a:solidFill>
                        </a:rPr>
                        <a:t>*u</a:t>
                      </a:r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lcer </a:t>
                      </a:r>
                      <a:endParaRPr lang="en-GB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753253"/>
                  </a:ext>
                </a:extLst>
              </a:tr>
              <a:tr h="614753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0070C0"/>
                          </a:solidFill>
                        </a:rPr>
                        <a:t>D</a:t>
                      </a:r>
                      <a:r>
                        <a:rPr lang="en-GB" sz="2400" b="1" dirty="0">
                          <a:solidFill>
                            <a:schemeClr val="tx2"/>
                          </a:solidFill>
                        </a:rPr>
                        <a:t>igit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600" b="1" u="sng" dirty="0">
                          <a:solidFill>
                            <a:schemeClr val="tx1"/>
                          </a:solidFill>
                        </a:rPr>
                        <a:t>Describe the physical assessment of skin lesion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Dry;</a:t>
                      </a:r>
                      <a:r>
                        <a:rPr lang="en-GB" sz="1600" baseline="0" dirty="0"/>
                        <a:t> w</a:t>
                      </a:r>
                      <a:r>
                        <a:rPr lang="en-GB" sz="1600" dirty="0"/>
                        <a:t>et;</a:t>
                      </a:r>
                      <a:r>
                        <a:rPr lang="en-GB" sz="1600" baseline="0" dirty="0"/>
                        <a:t> h</a:t>
                      </a:r>
                      <a:r>
                        <a:rPr lang="en-GB" sz="1600" dirty="0"/>
                        <a:t>eat;</a:t>
                      </a:r>
                      <a:r>
                        <a:rPr lang="en-GB" sz="1600" baseline="0" dirty="0"/>
                        <a:t> h</a:t>
                      </a:r>
                      <a:r>
                        <a:rPr lang="en-GB" sz="1600" dirty="0"/>
                        <a:t>ard;</a:t>
                      </a:r>
                      <a:r>
                        <a:rPr lang="en-GB" sz="1600" baseline="0" dirty="0"/>
                        <a:t> p</a:t>
                      </a:r>
                      <a:r>
                        <a:rPr lang="en-GB" sz="1600" dirty="0"/>
                        <a:t>itting;</a:t>
                      </a:r>
                      <a:r>
                        <a:rPr lang="en-GB" sz="1600" baseline="0" dirty="0"/>
                        <a:t> t</a:t>
                      </a:r>
                      <a:r>
                        <a:rPr lang="en-GB" sz="1600" dirty="0"/>
                        <a:t>urgid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464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86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B6A1474-36F3-491F-A705-77E2712BECFF}"/>
              </a:ext>
            </a:extLst>
          </p:cNvPr>
          <p:cNvSpPr txBox="1"/>
          <p:nvPr/>
        </p:nvSpPr>
        <p:spPr>
          <a:xfrm>
            <a:off x="3467101" y="6485624"/>
            <a:ext cx="4991100" cy="2504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00" b="1" dirty="0">
                <a:solidFill>
                  <a:srgbClr val="FF0000"/>
                </a:solidFill>
              </a:rPr>
              <a:t>*ulcer – risk of ulceration even when skin intact  </a:t>
            </a:r>
            <a:endParaRPr lang="en-GB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487C672-762E-4712-AE20-11A266A0664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7108" y="121853"/>
          <a:ext cx="11635946" cy="6255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1569">
                  <a:extLst>
                    <a:ext uri="{9D8B030D-6E8A-4147-A177-3AD203B41FA5}">
                      <a16:colId xmlns:a16="http://schemas.microsoft.com/office/drawing/2014/main" val="2412302533"/>
                    </a:ext>
                  </a:extLst>
                </a:gridCol>
                <a:gridCol w="10314377">
                  <a:extLst>
                    <a:ext uri="{9D8B030D-6E8A-4147-A177-3AD203B41FA5}">
                      <a16:colId xmlns:a16="http://schemas.microsoft.com/office/drawing/2014/main" val="904702530"/>
                    </a:ext>
                  </a:extLst>
                </a:gridCol>
              </a:tblGrid>
              <a:tr h="419741">
                <a:tc>
                  <a:txBody>
                    <a:bodyPr/>
                    <a:lstStyle/>
                    <a:p>
                      <a:r>
                        <a:rPr lang="en-GB" sz="1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P.L.A.C.E.D</a:t>
                      </a:r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b="1" dirty="0">
                          <a:solidFill>
                            <a:schemeClr val="bg1"/>
                          </a:solidFill>
                          <a:latin typeface="+mj-lt"/>
                        </a:rPr>
                        <a:t>Peristomal  Skin Tool prompts for structure and consistency in descriptions </a:t>
                      </a:r>
                      <a:endParaRPr lang="en-GB" sz="2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264495"/>
                  </a:ext>
                </a:extLst>
              </a:tr>
              <a:tr h="593816">
                <a:tc>
                  <a:txBody>
                    <a:bodyPr/>
                    <a:lstStyle/>
                    <a:p>
                      <a:pPr marL="0" lvl="1" indent="0">
                        <a:spcBef>
                          <a:spcPts val="0"/>
                        </a:spcBef>
                        <a:buNone/>
                      </a:pPr>
                      <a:r>
                        <a:rPr lang="en-GB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Patient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Describe skin lesion sensation by the patient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None; itchy;  painful;  burning; tingly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258240"/>
                  </a:ext>
                </a:extLst>
              </a:tr>
              <a:tr h="2367280">
                <a:tc>
                  <a:txBody>
                    <a:bodyPr/>
                    <a:lstStyle/>
                    <a:p>
                      <a:r>
                        <a:rPr lang="en-GB" sz="2100" b="1" dirty="0">
                          <a:solidFill>
                            <a:srgbClr val="0070C0"/>
                          </a:solidFill>
                        </a:rPr>
                        <a:t>L</a:t>
                      </a:r>
                      <a:r>
                        <a:rPr lang="en-GB" sz="2100" b="1" dirty="0">
                          <a:solidFill>
                            <a:schemeClr val="tx2"/>
                          </a:solidFill>
                        </a:rPr>
                        <a:t>ook</a:t>
                      </a:r>
                      <a:endParaRPr lang="en-GB" sz="2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100" b="1" u="sng" dirty="0">
                          <a:solidFill>
                            <a:schemeClr val="tx1"/>
                          </a:solidFill>
                        </a:rPr>
                        <a:t>Describe visual assessment of the peristomal skin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2100" b="1" dirty="0"/>
                        <a:t>Total number of lesions</a:t>
                      </a:r>
                      <a:r>
                        <a:rPr lang="en-GB" sz="2100" b="0" i="0" baseline="0" dirty="0"/>
                        <a:t> </a:t>
                      </a:r>
                      <a:r>
                        <a:rPr lang="en-GB" sz="2100" b="0" i="0" dirty="0"/>
                        <a:t>– sporadic; one area </a:t>
                      </a:r>
                      <a:r>
                        <a:rPr lang="en-GB" sz="2100" b="1" i="0" dirty="0"/>
                        <a:t> </a:t>
                      </a:r>
                      <a:r>
                        <a:rPr lang="en-GB" sz="2100" b="0" i="0" dirty="0"/>
                        <a:t>(</a:t>
                      </a:r>
                      <a:r>
                        <a:rPr lang="en-GB" sz="2100" b="0" dirty="0"/>
                        <a:t>describe each one)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100" b="1" dirty="0"/>
                        <a:t>Flat</a:t>
                      </a:r>
                      <a:r>
                        <a:rPr lang="en-GB" sz="2100" dirty="0"/>
                        <a:t> – rash;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dermatitis </a:t>
                      </a:r>
                      <a:r>
                        <a:rPr lang="en-GB" sz="2100" i="0" dirty="0"/>
                        <a:t>(</a:t>
                      </a:r>
                      <a:r>
                        <a:rPr lang="en-GB" sz="2100" i="1" dirty="0"/>
                        <a:t>skin inflammation</a:t>
                      </a:r>
                      <a:r>
                        <a:rPr lang="en-GB" sz="2100" i="0" dirty="0"/>
                        <a:t>)</a:t>
                      </a:r>
                      <a:endParaRPr lang="en-GB" sz="2100" i="0" dirty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100" b="1" dirty="0"/>
                        <a:t>Raised </a:t>
                      </a:r>
                      <a:r>
                        <a:rPr lang="en-GB" sz="2100" dirty="0"/>
                        <a:t>– rash;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over-granulation;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dermatitis;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plaque;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water logged (</a:t>
                      </a:r>
                      <a:r>
                        <a:rPr lang="en-GB" sz="2100" i="1" dirty="0"/>
                        <a:t>macerated and oedematous</a:t>
                      </a:r>
                      <a:r>
                        <a:rPr lang="en-GB" sz="2100" dirty="0"/>
                        <a:t>); fluid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filled</a:t>
                      </a:r>
                      <a:r>
                        <a:rPr lang="en-GB" sz="2100" baseline="0" dirty="0"/>
                        <a:t> </a:t>
                      </a:r>
                      <a:r>
                        <a:rPr lang="en-GB" sz="2100" dirty="0"/>
                        <a:t>(</a:t>
                      </a:r>
                      <a:r>
                        <a:rPr lang="en-GB" sz="2100" i="1" dirty="0"/>
                        <a:t>blister</a:t>
                      </a:r>
                      <a:r>
                        <a:rPr lang="en-GB" sz="2100" dirty="0"/>
                        <a:t>);</a:t>
                      </a:r>
                      <a:r>
                        <a:rPr lang="en-GB" sz="2100" baseline="0" dirty="0"/>
                        <a:t> p</a:t>
                      </a:r>
                      <a:r>
                        <a:rPr lang="en-GB" sz="2100" dirty="0"/>
                        <a:t>apules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100" b="1" dirty="0">
                          <a:solidFill>
                            <a:schemeClr val="tx1"/>
                          </a:solidFill>
                        </a:rPr>
                        <a:t>Depressed</a:t>
                      </a:r>
                      <a:r>
                        <a:rPr lang="en-GB" sz="21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100" b="0" baseline="0" dirty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GB" sz="2100" b="1" dirty="0">
                          <a:solidFill>
                            <a:srgbClr val="FF0000"/>
                          </a:solidFill>
                        </a:rPr>
                        <a:t>*ulcer  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100" b="1" dirty="0">
                          <a:solidFill>
                            <a:schemeClr val="tx1"/>
                          </a:solidFill>
                        </a:rPr>
                        <a:t>Skin tear</a:t>
                      </a:r>
                      <a:r>
                        <a:rPr lang="en-GB" sz="2100" b="0" dirty="0">
                          <a:solidFill>
                            <a:schemeClr val="tx1"/>
                          </a:solidFill>
                        </a:rPr>
                        <a:t>;</a:t>
                      </a:r>
                      <a:r>
                        <a:rPr lang="en-GB" sz="21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100" b="0" dirty="0">
                          <a:solidFill>
                            <a:schemeClr val="tx1"/>
                          </a:solidFill>
                        </a:rPr>
                        <a:t>prominent veins; d</a:t>
                      </a:r>
                      <a:r>
                        <a:rPr lang="en-GB" sz="2100" b="0" dirty="0"/>
                        <a:t>efined or ill-defined edges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810481"/>
                  </a:ext>
                </a:extLst>
              </a:tr>
              <a:tr h="743356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u="sng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Describe position and size of the peristomal skin lesion</a:t>
                      </a:r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(use clock face to describe)</a:t>
                      </a:r>
                      <a:endParaRPr lang="en-GB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pPr marL="285750" marR="0" lvl="0" indent="-28575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Position 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– circumferential; mucocutaneous junction; peristomal (</a:t>
                      </a:r>
                      <a:r>
                        <a:rPr lang="en-GB" sz="14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under adhesive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), parastomal (</a:t>
                      </a:r>
                      <a:r>
                        <a:rPr lang="en-GB" sz="14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periphery of appliance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                    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Measure size 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– top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to bottom and left to right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(mm)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579948"/>
                  </a:ext>
                </a:extLst>
              </a:tr>
              <a:tr h="71422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b="1" u="sng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Describe the colour of the peristomal skin lesion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Normal (compared to abdomen);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r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ed; shiny;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h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yperpigmentation; grey;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b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ruising; blue/purple; translucent; white; yellow/green; black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55174"/>
                  </a:ext>
                </a:extLst>
              </a:tr>
              <a:tr h="80270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GB" sz="1400" b="1" u="sng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Describe depth of the skin lesion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Intact;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erythema (blanching or non-blanching)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pidermal excoriation </a:t>
                      </a:r>
                      <a:r>
                        <a:rPr lang="en-GB" sz="14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(skin lesion no bleeding</a:t>
                      </a:r>
                      <a:r>
                        <a:rPr lang="en-GB" sz="1400" i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);</a:t>
                      </a:r>
                      <a:r>
                        <a:rPr lang="en-GB" sz="140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d</a:t>
                      </a:r>
                      <a:r>
                        <a:rPr lang="en-GB" sz="1400" i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ermal 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excoriation </a:t>
                      </a:r>
                      <a:r>
                        <a:rPr lang="en-GB" sz="1400" i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n-GB" sz="14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bleeding skin lesion</a:t>
                      </a:r>
                      <a:r>
                        <a:rPr lang="en-GB" sz="1400" i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);</a:t>
                      </a:r>
                      <a:r>
                        <a:rPr lang="en-GB" sz="1400" i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s</a:t>
                      </a:r>
                      <a:r>
                        <a:rPr lang="en-GB" sz="1400" i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ubcutaneous layer visible; </a:t>
                      </a:r>
                      <a:r>
                        <a:rPr lang="en-GB" sz="14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*u</a:t>
                      </a:r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lcer </a:t>
                      </a:r>
                      <a:endParaRPr lang="en-GB" sz="1400" i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753253"/>
                  </a:ext>
                </a:extLst>
              </a:tr>
              <a:tr h="61475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Digit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b="1" u="sng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Describe the physical assessment of skin lesion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Dry;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w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et;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h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eat;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h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ard;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itting;</a:t>
                      </a:r>
                      <a:r>
                        <a:rPr lang="en-GB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t</a:t>
                      </a:r>
                      <a:r>
                        <a:rPr lang="en-GB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urgid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464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297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27FCB-1D14-470C-B007-0A341E82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</a:rPr>
              <a:t>Proposal</a:t>
            </a:r>
            <a:r>
              <a:rPr lang="en-GB" sz="3600" dirty="0">
                <a:solidFill>
                  <a:srgbClr val="0070C0"/>
                </a:solidFill>
              </a:rPr>
              <a:t> for classifying Peristomal Ulceration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29103-C68F-4254-805E-E3A6126E5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17639"/>
            <a:ext cx="5384800" cy="4708528"/>
          </a:xfr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i="1" dirty="0">
                <a:solidFill>
                  <a:srgbClr val="5B9BD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Ulceration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loss of  the layers of the epidermis and dermis and extending into the underlying tissue.  In view of the uniqueness of peristomal ulceration this has been defined as;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357188">
              <a:lnSpc>
                <a:spcPct val="107000"/>
              </a:lnSpc>
              <a:spcAft>
                <a:spcPts val="800"/>
              </a:spcAft>
            </a:pPr>
            <a:r>
              <a:rPr lang="en-GB" sz="1800" i="1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1   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 </a:t>
            </a:r>
            <a:r>
              <a:rPr lang="en-GB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risk of ulceration developing -</a:t>
            </a:r>
            <a:r>
              <a:rPr lang="en-GB" sz="18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Appearance – see non blanching erythema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357188">
              <a:lnSpc>
                <a:spcPct val="107000"/>
              </a:lnSpc>
              <a:spcAft>
                <a:spcPts val="800"/>
              </a:spcAft>
              <a:tabLst>
                <a:tab pos="538163" algn="l"/>
              </a:tabLst>
            </a:pPr>
            <a:r>
              <a:rPr lang="en-GB" sz="1800" i="1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2  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en-GB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Peristomal Ulceration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Appearance  - epidermis broken  red, wet  painful 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indent="-357188">
              <a:lnSpc>
                <a:spcPct val="107000"/>
              </a:lnSpc>
              <a:spcAft>
                <a:spcPts val="800"/>
              </a:spcAft>
            </a:pPr>
            <a:r>
              <a:rPr lang="en-GB" sz="1800" i="1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3  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Peristomal Ulceration</a:t>
            </a:r>
            <a:r>
              <a:rPr lang="en-GB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Appearance -  damage to dermal layer and into subcutaneous layer;  pain not constant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0EB07F-2D18-4C8F-8B54-86925B2DCC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76001" y="2924381"/>
            <a:ext cx="2252135" cy="1689101"/>
          </a:xfrm>
          <a:prstGeom prst="rect">
            <a:avLst/>
          </a:prstGeom>
        </p:spPr>
      </p:pic>
      <p:pic>
        <p:nvPicPr>
          <p:cNvPr id="9" name="Picture 8" descr="A picture containing person, fruit&#10;&#10;Description automatically generated">
            <a:extLst>
              <a:ext uri="{FF2B5EF4-FFF2-40B4-BE49-F238E27FC236}">
                <a16:creationId xmlns:a16="http://schemas.microsoft.com/office/drawing/2014/main" id="{5FB9C21A-E5E8-48C4-AE6C-F05573F2B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172" y="4754386"/>
            <a:ext cx="2749006" cy="18289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0FF850-8A62-4148-ABC4-E11A0BB70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86328"/>
            <a:ext cx="2252135" cy="16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4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3258</TotalTime>
  <Words>1344</Words>
  <Application>Microsoft Office PowerPoint</Application>
  <PresentationFormat>Widescreen</PresentationFormat>
  <Paragraphs>203</Paragraphs>
  <Slides>13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Algerian</vt:lpstr>
      <vt:lpstr>Arial</vt:lpstr>
      <vt:lpstr>Calibri</vt:lpstr>
      <vt:lpstr>Office Theme</vt:lpstr>
      <vt:lpstr>PowerPoint Presentation</vt:lpstr>
      <vt:lpstr>How do you document your peristomal assessment? </vt:lpstr>
      <vt:lpstr>THE CHALLENGES HIGHLIGHTED  </vt:lpstr>
      <vt:lpstr> It is important to document what you see</vt:lpstr>
      <vt:lpstr>SAY (Document) WHAT YOU SEE  </vt:lpstr>
      <vt:lpstr>Use of an acronym to prompt you </vt:lpstr>
      <vt:lpstr>PowerPoint Presentation</vt:lpstr>
      <vt:lpstr>PowerPoint Presentation</vt:lpstr>
      <vt:lpstr>Proposal for classifying Peristomal Ulceration</vt:lpstr>
      <vt:lpstr>PowerPoint Presentation</vt:lpstr>
      <vt:lpstr> Peristomal  Skin Tool  P.L.A.C.E.D. </vt:lpstr>
      <vt:lpstr>PowerPoint Presentation</vt:lpstr>
      <vt:lpstr> The key message is -  describe what you see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Osborne</dc:creator>
  <cp:lastModifiedBy>Wendy Osborne</cp:lastModifiedBy>
  <cp:revision>134</cp:revision>
  <dcterms:created xsi:type="dcterms:W3CDTF">2020-11-08T20:19:19Z</dcterms:created>
  <dcterms:modified xsi:type="dcterms:W3CDTF">2026-08-18T20:45:50Z</dcterms:modified>
</cp:coreProperties>
</file>